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2" r:id="rId3"/>
    <p:sldId id="273" r:id="rId4"/>
    <p:sldId id="274" r:id="rId5"/>
    <p:sldId id="258" r:id="rId6"/>
    <p:sldId id="278" r:id="rId7"/>
    <p:sldId id="279" r:id="rId8"/>
    <p:sldId id="277" r:id="rId9"/>
    <p:sldId id="276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906" y="72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D2660-9B94-48FF-B175-C5EA14193F2D}" type="datetimeFigureOut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3339-48D1-4E6F-9060-54464CFA2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9BA7B-27D8-4148-9B75-17C87E744407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3339-48D1-4E6F-9060-54464CFA2FE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68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3339-48D1-4E6F-9060-54464CFA2FE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07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3339-48D1-4E6F-9060-54464CFA2FE0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2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3339-48D1-4E6F-9060-54464CFA2FE0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5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13339-48D1-4E6F-9060-54464CFA2FE0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DCB0-B156-4F21-8A05-C4E247F36AF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B573-FB21-4B04-9A8C-2148BC2074FF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B0C8-D096-4455-A7D2-A59AD0520444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D389-FED8-4011-BE42-BE9CB024CCDF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9185-066B-4FDA-B940-9FFA41315E8D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3DBC-A0F8-46FA-8DF5-0FF7769B04C8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3A75-38AC-45A0-8114-47E115113FC1}" type="datetime1">
              <a:rPr lang="pl-PL" smtClean="0"/>
              <a:t>28.10.2020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C9F6-241E-41CE-A430-2ADD69C0014F}" type="datetime1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0812-A833-4EFD-94B7-9A13D6BFD458}" type="datetime1">
              <a:rPr lang="pl-PL" smtClean="0"/>
              <a:t>28.10.2020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B0A0-22CF-47C5-A9CC-48EF26264B75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AED8-7E06-4CD9-BDC0-7E9AEBA0B8B9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DDC219-090E-4233-B5D9-83209C6D0901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le tekstowe 5"/>
          <p:cNvSpPr txBox="1">
            <a:spLocks noChangeArrowheads="1"/>
          </p:cNvSpPr>
          <p:nvPr/>
        </p:nvSpPr>
        <p:spPr bwMode="auto">
          <a:xfrm>
            <a:off x="1230313" y="5537602"/>
            <a:ext cx="13985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372757" y="1852628"/>
            <a:ext cx="7288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3200" b="1" dirty="0" smtClean="0">
              <a:solidFill>
                <a:srgbClr val="B5121B">
                  <a:lumMod val="75000"/>
                </a:srgbClr>
              </a:solidFill>
            </a:endParaRPr>
          </a:p>
          <a:p>
            <a:r>
              <a:rPr lang="pl-PL" sz="3200" b="1" dirty="0">
                <a:solidFill>
                  <a:srgbClr val="B5121B">
                    <a:lumMod val="75000"/>
                  </a:srgbClr>
                </a:solidFill>
              </a:rPr>
              <a:t>Tranzytowe procedury uproszczone</a:t>
            </a:r>
            <a:endParaRPr lang="pl-PL" sz="3200" b="1" dirty="0" smtClean="0">
              <a:solidFill>
                <a:srgbClr val="B5121B">
                  <a:lumMod val="75000"/>
                </a:srgb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659D-313D-4C03-8398-BE16F21478FC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1355725" y="4608825"/>
            <a:ext cx="66262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 dirty="0" smtClean="0">
                <a:solidFill>
                  <a:srgbClr val="FFFFFF">
                    <a:lumMod val="65000"/>
                  </a:srgbClr>
                </a:solidFill>
              </a:rPr>
              <a:t>webinarium „Procedury tranzytowe po </a:t>
            </a:r>
            <a:r>
              <a:rPr lang="pl-PL" b="1" dirty="0" err="1" smtClean="0">
                <a:solidFill>
                  <a:srgbClr val="FFFFFF">
                    <a:lumMod val="65000"/>
                  </a:srgbClr>
                </a:solidFill>
              </a:rPr>
              <a:t>Brexicie</a:t>
            </a:r>
            <a:r>
              <a:rPr lang="pl-PL" b="1" dirty="0" smtClean="0">
                <a:solidFill>
                  <a:srgbClr val="FFFFFF">
                    <a:lumMod val="65000"/>
                  </a:srgbClr>
                </a:solidFill>
              </a:rPr>
              <a:t>”</a:t>
            </a:r>
          </a:p>
          <a:p>
            <a:pPr algn="just"/>
            <a:r>
              <a:rPr lang="pl-PL" sz="1600" b="1" dirty="0" smtClean="0">
                <a:solidFill>
                  <a:srgbClr val="FFFFFF">
                    <a:lumMod val="65000"/>
                  </a:srgbClr>
                </a:solidFill>
              </a:rPr>
              <a:t>27 października 2020 r.</a:t>
            </a:r>
            <a:endParaRPr lang="pl-PL" sz="16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Upoważniony nadawca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uproszczenie unijne - art. 233 ust. 4 a) UKC,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191–200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313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ust.1, art. 314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RW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zasady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operacja tranzytowa może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rozpocząć się bez przedstawiania pojazdu z ładunkiem w urzędzie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wyjścia, w miejscu uznanym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wymiana komunikatów elektronicznych w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NCTS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automatyczne zwolnienie do tranzytu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ewent. kontrole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oparciu o analizę ryzyka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0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Upoważniony odbiorca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uproszczenie unijne - art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233 ust. 4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UKC, art. 191–200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art. 313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ust.2,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art.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315-316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RW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zasady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pojazd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ładunkiem dostarczany bezpośrednio do odbiorcy (nie do urzędu przeznaczenia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do miejsca uznanego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wymiana komunikatów elektronicznych w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NCTS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automatyczne zwolnienie z tranzytu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ewentualne kontrole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oparciu o analizę ryzyka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Upoważniony </a:t>
            </a:r>
            <a:r>
              <a:rPr lang="pl-PL" sz="2400" b="1" dirty="0">
                <a:solidFill>
                  <a:schemeClr val="accent1"/>
                </a:solidFill>
              </a:rPr>
              <a:t>odbiorca </a:t>
            </a:r>
            <a:r>
              <a:rPr lang="pl-PL" sz="2400" b="1" dirty="0" smtClean="0">
                <a:solidFill>
                  <a:schemeClr val="accent1"/>
                </a:solidFill>
              </a:rPr>
              <a:t>TIR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uproszczenie unijne - art. 230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UKC,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186-187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RD, art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282 RW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zasady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pojazd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ładunkiem dostarczany bezpośrednio do odbiorcy (nie do urzędu przeznaczenia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do miejsca uznanego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wymiana komunikatów elektronicznych w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NCTS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automatyczne zwolnienie z tranzytu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ewentualne kontrole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oparciu o analizę ryzyka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onieczność potwierdzenia karnetu TIR przez urząd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Upoważniony </a:t>
            </a:r>
            <a:r>
              <a:rPr lang="pl-PL" sz="2400" b="1" dirty="0">
                <a:solidFill>
                  <a:schemeClr val="accent1"/>
                </a:solidFill>
              </a:rPr>
              <a:t>nadawca </a:t>
            </a:r>
            <a:r>
              <a:rPr lang="pl-PL" sz="2400" b="1" dirty="0" smtClean="0">
                <a:solidFill>
                  <a:schemeClr val="accent1"/>
                </a:solidFill>
              </a:rPr>
              <a:t>TIR (1)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uproszczenie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krajowe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bazie art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49 Konwencji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17a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2-5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stawy Prawo celne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rozporządzenie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Ministra Finansów z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dn.19.08.2016r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w sprawie wniosku o udzielenie pozwolenia na korzystanie z procedury TIR, pozwolenia na uproszczenie przy obejmowaniu towarów procedurą TIR oraz korzystania z tego uproszczenia.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rozporządzenie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Ministra Rozwoju i Finansów z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dn. 25.04.2017r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w sprawie wzorów pieczęci, zamknięć urzędowych, stempli i innych znaków stosowanych przy wykonywaniu kontroli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wzór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stempla „TIR – upoważniony nadawca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E31837"/>
                </a:solidFill>
              </a:rPr>
              <a:t>Upoważniony </a:t>
            </a:r>
            <a:r>
              <a:rPr lang="pl-PL" sz="2400" b="1" dirty="0">
                <a:solidFill>
                  <a:srgbClr val="E31837"/>
                </a:solidFill>
              </a:rPr>
              <a:t>nadawca </a:t>
            </a:r>
            <a:r>
              <a:rPr lang="pl-PL" sz="2400" b="1" dirty="0" smtClean="0">
                <a:solidFill>
                  <a:srgbClr val="E31837"/>
                </a:solidFill>
              </a:rPr>
              <a:t>TIR (2)</a:t>
            </a:r>
            <a:endParaRPr lang="en-GB" sz="2400" b="1" dirty="0">
              <a:solidFill>
                <a:srgbClr val="E31837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zasady</a:t>
            </a:r>
            <a:endParaRPr lang="en-GB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operacja </a:t>
            </a:r>
            <a:r>
              <a:rPr lang="en-GB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może rozpocząć się bez przedstawiania pojazdu z ładunkiem w urzędzie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wyjścia, w miejscu uznanym</a:t>
            </a:r>
            <a:endParaRPr lang="en-GB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wymiana komunikatów elektronicznych w </a:t>
            </a:r>
            <a:r>
              <a:rPr lang="en-GB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NCTS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, automatyczne zwolnienie do tranzytu</a:t>
            </a:r>
            <a:r>
              <a:rPr lang="en-GB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ewentualne kontrole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 oparciu o analizę ryzyka</a:t>
            </a:r>
            <a:r>
              <a:rPr lang="en-GB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poważniony nadawca samodzielnie nanosi adnotacje/stempel na karnecie TIR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E31837"/>
                </a:solidFill>
              </a:rPr>
              <a:t>Warunki (1)</a:t>
            </a:r>
            <a:endParaRPr lang="en-GB" sz="2400" b="1" dirty="0">
              <a:solidFill>
                <a:srgbClr val="E31837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Wnioskodawca: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posiada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siedzibę na obszarze celnym Unii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Europejskiej</a:t>
            </a: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oświadcza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, że będzie regularnie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wysyłał lub odbierał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towary przemieszczane w ramach operacji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tranzytu unijnego/wspólnego lub TIR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spełnia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warunki określone w art. 39 lit. a, b i d UKC (kryteria AEO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posiada miejsce uznane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lub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magazyn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czasowego składowania</a:t>
            </a:r>
          </a:p>
          <a:p>
            <a:pPr>
              <a:defRPr/>
            </a:pP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upoważniony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nadawca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– obowiązek posiadania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pozwolenia na korzystanie z zabezpieczenia generalnego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lub zwolnienia -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art. 95 ust. 1 UKC, art. 84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RD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E31837"/>
                </a:solidFill>
              </a:rPr>
              <a:t>Warunki (2)</a:t>
            </a: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Pozwoleń udziela się pod warunkiem, że organ celny będzie w stanie zapewnić nadzór nad operacjami tranzytowymi i przeprowadzić kontrole, nie podejmując wysiłków administracyjnych nieproporcjonalnych do wymagań danej osoby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Osoba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, która uzyskała pozwolenie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zobowiązana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jest do prowadzenia ewidencji (w sposób uzgodniony z organem celnym), umożliwiającej organowi celnemu prowadzenie skutecznej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kontroli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Pozwolenie może zostać udzielone także przedstawicielowi osoby, która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nadaje/odbiera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towary przewożone 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 procedurze tranzytu unijnego/wspólnego lub TIR </a:t>
            </a: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(na zasadzie przedstawicielstwa pośredniego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Tranzytowe procedury uproszczone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E31837"/>
                </a:solidFill>
              </a:rPr>
              <a:t>Dziękuję za uwagę.</a:t>
            </a:r>
          </a:p>
          <a:p>
            <a:endParaRPr lang="pl-PL" sz="2800" b="1" dirty="0">
              <a:solidFill>
                <a:srgbClr val="E31837"/>
              </a:solidFill>
            </a:endParaRPr>
          </a:p>
          <a:p>
            <a:r>
              <a:rPr lang="pl-PL" sz="2800" b="1" dirty="0" smtClean="0">
                <a:solidFill>
                  <a:srgbClr val="E31837"/>
                </a:solidFill>
              </a:rPr>
              <a:t>Pytania ?</a:t>
            </a:r>
            <a:endParaRPr lang="en-GB" sz="2800" b="1" dirty="0">
              <a:solidFill>
                <a:srgbClr val="E31837"/>
              </a:solidFill>
            </a:endParaRPr>
          </a:p>
          <a:p>
            <a:endParaRPr lang="pl-PL" sz="2400" b="1" dirty="0">
              <a:solidFill>
                <a:srgbClr val="E31837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681</Words>
  <Application>Microsoft Office PowerPoint</Application>
  <PresentationFormat>Pokaz na ekranie (4:3)</PresentationFormat>
  <Paragraphs>149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Motyw pakietu Office</vt:lpstr>
      <vt:lpstr>Prezentacja programu PowerPoint</vt:lpstr>
      <vt:lpstr>Tranzytowe procedury uproszczone</vt:lpstr>
      <vt:lpstr>Tranzytowe procedury uproszczone</vt:lpstr>
      <vt:lpstr>Tranzytowe procedury uproszczone</vt:lpstr>
      <vt:lpstr>Tranzytowe procedury uproszczone</vt:lpstr>
      <vt:lpstr>Tranzytowe procedury uproszczone</vt:lpstr>
      <vt:lpstr>Tranzytowe procedury uproszczone</vt:lpstr>
      <vt:lpstr>Tranzytowe procedury uproszczone</vt:lpstr>
      <vt:lpstr>Tranzytowe procedury uproszczone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terms:created xsi:type="dcterms:W3CDTF">2010-12-22T13:06:19Z</dcterms:created>
  <dcterms:modified xsi:type="dcterms:W3CDTF">2020-10-28T08:49:18Z</dcterms:modified>
</cp:coreProperties>
</file>